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  <p:sldId id="266" r:id="rId13"/>
    <p:sldId id="265" r:id="rId14"/>
    <p:sldId id="269" r:id="rId15"/>
    <p:sldId id="270" r:id="rId16"/>
    <p:sldId id="271" r:id="rId17"/>
    <p:sldId id="273" r:id="rId18"/>
    <p:sldId id="274" r:id="rId19"/>
    <p:sldId id="272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个性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50"/>
    <p:restoredTop sz="91756"/>
  </p:normalViewPr>
  <p:slideViewPr>
    <p:cSldViewPr snapToGrid="0" snapToObjects="1">
      <p:cViewPr varScale="1">
        <p:scale>
          <a:sx n="84" d="100"/>
          <a:sy n="84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524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2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3041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8008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361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3413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663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51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52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16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231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31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640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69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964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9784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332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54056B-CE5D-AC40-A6A2-9942AB6D8C06}" type="datetimeFigureOut">
              <a:rPr kumimoji="1" lang="zh-CN" altLang="en-US" smtClean="0"/>
              <a:t>17/1/13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32467B-7468-EF4D-A428-AEBBFA6B2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0292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组会报告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Wangyun</a:t>
            </a:r>
            <a:endParaRPr kumimoji="1" lang="zh-CN" altLang="en-US" dirty="0" smtClean="0"/>
          </a:p>
          <a:p>
            <a:r>
              <a:rPr kumimoji="1" lang="en-US" altLang="zh-CN" dirty="0" smtClean="0"/>
              <a:t>2017/01/06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728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小结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至此，我们相当于创造了一种新的数据结构，能够维护我们需要的“相近性”</a:t>
            </a:r>
          </a:p>
          <a:p>
            <a:r>
              <a:rPr kumimoji="1" lang="zh-CN" altLang="en-US" dirty="0" smtClean="0"/>
              <a:t>通过两层划分方法：</a:t>
            </a:r>
          </a:p>
          <a:p>
            <a:pPr lvl="1"/>
            <a:r>
              <a:rPr kumimoji="1" lang="zh-CN" altLang="en-US" dirty="0" smtClean="0"/>
              <a:t>第一层划分保证了天气、空间上的</a:t>
            </a:r>
            <a:r>
              <a:rPr kumimoji="1" lang="zh-CN" altLang="en-US" b="1" dirty="0" smtClean="0"/>
              <a:t>欧式距离</a:t>
            </a:r>
            <a:r>
              <a:rPr kumimoji="1" lang="zh-CN" altLang="en-US" dirty="0" smtClean="0"/>
              <a:t>相邻相似性</a:t>
            </a:r>
          </a:p>
          <a:p>
            <a:pPr lvl="1"/>
            <a:r>
              <a:rPr kumimoji="1" lang="zh-CN" altLang="en-US" dirty="0" smtClean="0"/>
              <a:t>第二层划分保证了时间的</a:t>
            </a:r>
            <a:r>
              <a:rPr kumimoji="1" lang="zh-CN" altLang="en-US" b="1" dirty="0" smtClean="0"/>
              <a:t>相位差相</a:t>
            </a:r>
            <a:r>
              <a:rPr kumimoji="1" lang="zh-CN" altLang="en-US" dirty="0" smtClean="0"/>
              <a:t>邻相似性</a:t>
            </a:r>
          </a:p>
        </p:txBody>
      </p:sp>
    </p:spTree>
    <p:extLst>
      <p:ext uri="{BB962C8B-B14F-4D97-AF65-F5344CB8AC3E}">
        <p14:creationId xmlns:p14="http://schemas.microsoft.com/office/powerpoint/2010/main" val="85091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自适应性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2" y="2142067"/>
                <a:ext cx="6263638" cy="3649133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两层时间窗口：</a:t>
                </a:r>
                <a:r>
                  <a:rPr kumimoji="1" lang="en-US" altLang="zh-CN" dirty="0" err="1" smtClean="0"/>
                  <a:t>T_l</a:t>
                </a:r>
                <a:r>
                  <a:rPr kumimoji="1" lang="en-US" altLang="zh-CN" dirty="0" smtClean="0"/>
                  <a:t>, T_s</a:t>
                </a:r>
              </a:p>
              <a:p>
                <a:r>
                  <a:rPr kumimoji="1" lang="en-US" altLang="zh-CN" dirty="0" err="1" smtClean="0"/>
                  <a:t>T_l</a:t>
                </a:r>
                <a:r>
                  <a:rPr kumimoji="1" lang="en-US" altLang="zh-CN" dirty="0" smtClean="0"/>
                  <a:t> </a:t>
                </a:r>
                <a:r>
                  <a:rPr kumimoji="1" lang="zh-CN" altLang="en-US" dirty="0" smtClean="0"/>
                  <a:t>为设定的阈值，到达</a:t>
                </a:r>
                <a:r>
                  <a:rPr kumimoji="1" lang="en-US" altLang="zh-CN" dirty="0" err="1" smtClean="0"/>
                  <a:t>T_l</a:t>
                </a:r>
                <a:r>
                  <a:rPr kumimoji="1" lang="zh-CN" altLang="en-US" dirty="0" smtClean="0"/>
                  <a:t>时间，重新调整</a:t>
                </a:r>
                <a:r>
                  <a:rPr kumimoji="1" lang="en-US" altLang="zh-CN" dirty="0" smtClean="0"/>
                  <a:t>KD</a:t>
                </a:r>
                <a:r>
                  <a:rPr kumimoji="1" lang="zh-CN" altLang="en-US" dirty="0" smtClean="0"/>
                  <a:t>树结构，和训练超参数</a:t>
                </a:r>
              </a:p>
              <a:p>
                <a:r>
                  <a:rPr kumimoji="1" lang="en-US" altLang="zh-CN" dirty="0" smtClean="0"/>
                  <a:t>T_s</a:t>
                </a:r>
                <a:r>
                  <a:rPr kumimoji="1" lang="zh-CN" altLang="en-US" dirty="0" smtClean="0"/>
                  <a:t>受估计误差的影响，满足如下条件：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𝑇</m:t>
                          </m:r>
                        </m:e>
                      </m:func>
                      <m:r>
                        <a:rPr kumimoji="1" lang="en-US" altLang="zh-CN" b="0" i="1" smtClean="0">
                          <a:latin typeface="Cambria Math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.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kumimoji="1" lang="en-US" altLang="zh-CN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𝐸𝑟𝑟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bg-BG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CN" altLang="en-US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2142067"/>
                <a:ext cx="6263638" cy="3649133"/>
              </a:xfrm>
              <a:blipFill rotWithShape="0"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2581256"/>
            <a:ext cx="4889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预测算法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对于一个新的带查询样本：</a:t>
            </a:r>
          </a:p>
          <a:p>
            <a:r>
              <a:rPr kumimoji="1" lang="zh-CN" altLang="en-US" dirty="0" smtClean="0"/>
              <a:t>求出其在每个节点对应频率下的相位，选定所在段所对应的子学习器</a:t>
            </a:r>
          </a:p>
          <a:p>
            <a:r>
              <a:rPr kumimoji="1" lang="zh-CN" altLang="en-US" dirty="0" smtClean="0"/>
              <a:t>最终使用</a:t>
            </a:r>
            <a:r>
              <a:rPr kumimoji="1" lang="en-US" altLang="zh-CN" dirty="0" smtClean="0"/>
              <a:t>  A*</a:t>
            </a:r>
            <a:r>
              <a:rPr kumimoji="1" lang="zh-CN" altLang="en-US" dirty="0" smtClean="0"/>
              <a:t>结点数</a:t>
            </a:r>
            <a:r>
              <a:rPr kumimoji="1" lang="en-US" altLang="zh-CN" dirty="0" smtClean="0"/>
              <a:t>  </a:t>
            </a:r>
            <a:r>
              <a:rPr kumimoji="1" lang="zh-CN" altLang="en-US" dirty="0" smtClean="0"/>
              <a:t>个子学习器进行集成学习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7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复杂度分析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设样本量为</a:t>
                </a:r>
                <a:r>
                  <a:rPr kumimoji="1" lang="en-US" altLang="zh-CN" dirty="0" smtClean="0"/>
                  <a:t>N</a:t>
                </a:r>
                <a:r>
                  <a:rPr kumimoji="1" lang="zh-CN" altLang="en-US" dirty="0" smtClean="0"/>
                  <a:t>个，选定层结点个数为</a:t>
                </a:r>
                <a:r>
                  <a:rPr kumimoji="1" lang="en-US" altLang="zh-CN" dirty="0" smtClean="0"/>
                  <a:t>M</a:t>
                </a:r>
                <a:r>
                  <a:rPr kumimoji="1" lang="zh-CN" altLang="en-US" dirty="0" smtClean="0"/>
                  <a:t>个，拟合基础波个数为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，划分段数为</a:t>
                </a:r>
                <a:r>
                  <a:rPr kumimoji="1" lang="en-US" altLang="zh-CN" dirty="0" smtClean="0"/>
                  <a:t>P</a:t>
                </a:r>
                <a:endParaRPr kumimoji="1" lang="zh-CN" altLang="en-US" dirty="0" smtClean="0"/>
              </a:p>
              <a:p>
                <a:r>
                  <a:rPr kumimoji="1" lang="zh-CN" altLang="en-US" dirty="0" smtClean="0"/>
                  <a:t>则子学习器个数为 ：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 smtClean="0"/>
                  <a:t>＊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＊</a:t>
                </a:r>
                <a:r>
                  <a:rPr kumimoji="1" lang="en-US" altLang="zh-CN" dirty="0" smtClean="0"/>
                  <a:t>P</a:t>
                </a:r>
                <a:endParaRPr kumimoji="1" lang="zh-CN" altLang="en-US" dirty="0" smtClean="0"/>
              </a:p>
              <a:p>
                <a:r>
                  <a:rPr kumimoji="1" lang="zh-CN" altLang="en-US" dirty="0" smtClean="0"/>
                  <a:t>训练复杂度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bg-BG" altLang="zh-C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M</m:t>
                                    </m:r>
                                    <m:r>
                                      <a:rPr kumimoji="1" lang="zh-CN" altLang="en-US" b="0" i="1" smtClean="0">
                                        <a:latin typeface="Cambria Math" charset="0"/>
                                      </a:rPr>
                                      <m:t>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A</m:t>
                                    </m:r>
                                    <m:r>
                                      <a:rPr kumimoji="1" lang="zh-CN" altLang="en-US" b="0" i="1" smtClean="0">
                                        <a:latin typeface="Cambria Math" charset="0"/>
                                      </a:rPr>
                                      <m:t>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P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∗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𝑀𝐴𝑃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kumimoji="1"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bg-BG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𝑁</m:t>
                            </m:r>
                          </m:e>
                          <m:sup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en-US" altLang="zh-CN" b="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dirty="0" smtClean="0">
                                    <a:latin typeface="Cambria Math" charset="0"/>
                                  </a:rPr>
                                  <m:t>𝑀𝐴𝑃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预测复杂度</a:t>
                </a:r>
                <a:r>
                  <a:rPr kumimoji="1" lang="en-US" altLang="zh-CN" dirty="0" smtClean="0"/>
                  <a:t>: O(N)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工作安排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实验一：验证 </a:t>
            </a:r>
            <a:r>
              <a:rPr kumimoji="1" lang="en-US" altLang="zh-CN" dirty="0" smtClean="0"/>
              <a:t>KD</a:t>
            </a:r>
            <a:r>
              <a:rPr kumimoji="1" lang="zh-CN" altLang="en-US" dirty="0" smtClean="0"/>
              <a:t>树一层划分结果确实保证了数据在天气和空间上的相邻相似性</a:t>
            </a:r>
          </a:p>
          <a:p>
            <a:r>
              <a:rPr kumimoji="1" lang="zh-CN" altLang="en-US" dirty="0" smtClean="0"/>
              <a:t>实验二：验证</a:t>
            </a:r>
            <a:r>
              <a:rPr kumimoji="1" lang="en-US" altLang="zh-CN" dirty="0" smtClean="0"/>
              <a:t>KD</a:t>
            </a:r>
            <a:r>
              <a:rPr kumimoji="1" lang="zh-CN" altLang="en-US" dirty="0" smtClean="0"/>
              <a:t>树二层划分结果确实保证了数据在时间上的周期相位相似性</a:t>
            </a:r>
          </a:p>
          <a:p>
            <a:r>
              <a:rPr kumimoji="1" lang="zh-CN" altLang="en-US" dirty="0" smtClean="0"/>
              <a:t>实验三：特征选择实验？（时间、空间、天气）</a:t>
            </a:r>
          </a:p>
          <a:p>
            <a:r>
              <a:rPr kumimoji="1" lang="zh-CN" altLang="en-US" dirty="0" smtClean="0"/>
              <a:t>实验四：预测准确度实验（对比实验），多个，整个</a:t>
            </a:r>
            <a:r>
              <a:rPr kumimoji="1" lang="en-US" altLang="zh-CN" dirty="0" err="1" smtClean="0"/>
              <a:t>Ts</a:t>
            </a:r>
            <a:r>
              <a:rPr kumimoji="1" lang="zh-CN" altLang="en-US" dirty="0" smtClean="0"/>
              <a:t>时间片范围内的数据均可以预测</a:t>
            </a:r>
          </a:p>
          <a:p>
            <a:r>
              <a:rPr kumimoji="1" lang="zh-CN" altLang="en-US" dirty="0" smtClean="0"/>
              <a:t>实验五：训练时间对比实验</a:t>
            </a:r>
          </a:p>
          <a:p>
            <a:r>
              <a:rPr kumimoji="1" lang="zh-CN" altLang="en-US" dirty="0" smtClean="0"/>
              <a:t>实验六：测试时间对比实验</a:t>
            </a:r>
          </a:p>
          <a:p>
            <a:r>
              <a:rPr kumimoji="1" lang="zh-CN" altLang="en-US" dirty="0" smtClean="0"/>
              <a:t>实验七：自适应</a:t>
            </a:r>
            <a:r>
              <a:rPr kumimoji="1" lang="en-US" altLang="zh-CN" dirty="0" err="1" smtClean="0"/>
              <a:t>T_l</a:t>
            </a:r>
            <a:r>
              <a:rPr kumimoji="1" lang="zh-CN" altLang="en-US" dirty="0" smtClean="0"/>
              <a:t>实验，即引入</a:t>
            </a:r>
            <a:r>
              <a:rPr kumimoji="1" lang="en-US" altLang="zh-CN" dirty="0" err="1" smtClean="0"/>
              <a:t>T_l</a:t>
            </a:r>
            <a:r>
              <a:rPr kumimoji="1" lang="zh-CN" altLang="en-US" dirty="0" smtClean="0"/>
              <a:t>机制以后，预测</a:t>
            </a:r>
            <a:r>
              <a:rPr kumimoji="1" lang="en-US" altLang="zh-CN" dirty="0" smtClean="0"/>
              <a:t>Tl</a:t>
            </a:r>
            <a:r>
              <a:rPr kumimoji="1" lang="zh-CN" altLang="en-US" dirty="0" smtClean="0"/>
              <a:t>以后的数据模型准确度的对比实验</a:t>
            </a:r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5801" y="5468034"/>
            <a:ext cx="9268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＊实验注意事项：需要挑选合适的测试数据！！！！</a:t>
            </a:r>
          </a:p>
          <a:p>
            <a:r>
              <a:rPr kumimoji="1" lang="zh-CN" altLang="en-US" dirty="0" smtClean="0"/>
              <a:t>如果简单的分段，前一部分测试，后一部分预测，则会导致数据之间时间空间太过相邻！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1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工作分块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代码实现</a:t>
            </a:r>
          </a:p>
          <a:p>
            <a:r>
              <a:rPr kumimoji="1" lang="zh-CN" altLang="en-US" dirty="0" smtClean="0"/>
              <a:t>实验数据整理：</a:t>
            </a:r>
          </a:p>
          <a:p>
            <a:pPr lvl="1"/>
            <a:r>
              <a:rPr kumimoji="1" lang="zh-CN" altLang="en-US" dirty="0" smtClean="0"/>
              <a:t>用于</a:t>
            </a:r>
            <a:r>
              <a:rPr kumimoji="1" lang="en-US" altLang="zh-CN" dirty="0" err="1" smtClean="0"/>
              <a:t>Ts</a:t>
            </a:r>
            <a:r>
              <a:rPr kumimoji="1" lang="zh-CN" altLang="en-US" dirty="0" smtClean="0"/>
              <a:t>预测的：训练数据集，测试数据集（注意训练与测试数据不应该太近）</a:t>
            </a:r>
          </a:p>
          <a:p>
            <a:pPr lvl="1"/>
            <a:r>
              <a:rPr kumimoji="1" lang="zh-CN" altLang="en-US" dirty="0" smtClean="0"/>
              <a:t>用于</a:t>
            </a:r>
            <a:r>
              <a:rPr kumimoji="1" lang="en-US" altLang="zh-CN" dirty="0" smtClean="0"/>
              <a:t>Tl</a:t>
            </a:r>
            <a:r>
              <a:rPr kumimoji="1" lang="zh-CN" altLang="en-US" dirty="0" smtClean="0"/>
              <a:t>预测的：注意事项同上</a:t>
            </a:r>
          </a:p>
          <a:p>
            <a:r>
              <a:rPr kumimoji="1" lang="zh-CN" altLang="en-US" dirty="0" smtClean="0"/>
              <a:t>对比实验代码：</a:t>
            </a:r>
          </a:p>
          <a:p>
            <a:pPr lvl="1"/>
            <a:r>
              <a:rPr kumimoji="1" lang="zh-CN" altLang="en-US" dirty="0" smtClean="0"/>
              <a:t>微软空气质量模型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40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论文阅读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Saptially</a:t>
            </a:r>
            <a:r>
              <a:rPr kumimoji="1" lang="en-US" altLang="zh-CN" dirty="0" smtClean="0"/>
              <a:t> Fine-grained Urban Air Quality Estimation Using Ensemble Semi-supervised Learning and Pruning (</a:t>
            </a:r>
            <a:r>
              <a:rPr lang="en-US" altLang="zh-CN" dirty="0" smtClean="0"/>
              <a:t>ACM </a:t>
            </a:r>
            <a:r>
              <a:rPr lang="en-US" altLang="zh-CN" dirty="0"/>
              <a:t>International Joint </a:t>
            </a:r>
            <a:r>
              <a:rPr lang="en-US" altLang="zh-CN" dirty="0" smtClean="0"/>
              <a:t>Conference 2016 </a:t>
            </a:r>
            <a:r>
              <a:rPr lang="en-US" altLang="zh-CN" dirty="0"/>
              <a:t>Z</a:t>
            </a:r>
            <a:r>
              <a:rPr lang="en-US" altLang="zh-CN" dirty="0" smtClean="0"/>
              <a:t>hejiang University)</a:t>
            </a:r>
          </a:p>
          <a:p>
            <a:r>
              <a:rPr lang="en-US" altLang="zh-CN" dirty="0" smtClean="0"/>
              <a:t>A Cloud-Based knowledge Discovery System for Monitoring Fine-Grained Air Quality([J]2014 Microsoft)</a:t>
            </a:r>
          </a:p>
          <a:p>
            <a:r>
              <a:rPr lang="en-US" altLang="zh-CN" dirty="0"/>
              <a:t>Inferring Air Quality for Station Location Recommendation Based on Urban Big Data </a:t>
            </a:r>
            <a:r>
              <a:rPr lang="en-US" altLang="zh-CN" dirty="0" smtClean="0"/>
              <a:t>(KDD 2015, </a:t>
            </a:r>
            <a:r>
              <a:rPr lang="en-US" altLang="zh-CN" dirty="0" err="1" smtClean="0"/>
              <a:t>Mircrosoft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11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Inferring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AQ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完全只适用于基站数据，没有可比性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20" y="2258984"/>
            <a:ext cx="5397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3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Cloud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96" y="2426175"/>
            <a:ext cx="3208611" cy="222895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4" y="2411523"/>
            <a:ext cx="3422204" cy="22436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53" y="2065867"/>
            <a:ext cx="3296643" cy="25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1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/>
              <a:t>Saptially</a:t>
            </a:r>
            <a:r>
              <a:rPr kumimoji="1" lang="en-US" altLang="zh-CN" dirty="0"/>
              <a:t> Fine-grained Urban Air Quality Estimation Using Ensemble Semi-supervised Learning and Pruning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1439" y="2142066"/>
            <a:ext cx="3985952" cy="3649133"/>
          </a:xfrm>
        </p:spPr>
        <p:txBody>
          <a:bodyPr/>
          <a:lstStyle/>
          <a:p>
            <a:r>
              <a:rPr kumimoji="1" lang="zh-CN" altLang="en-US" dirty="0" smtClean="0"/>
              <a:t>基于微软模型的改进</a:t>
            </a:r>
          </a:p>
          <a:p>
            <a:r>
              <a:rPr kumimoji="1" lang="zh-CN" altLang="en-US" dirty="0" smtClean="0"/>
              <a:t>特征改进：引入</a:t>
            </a:r>
            <a:r>
              <a:rPr kumimoji="1" lang="en-US" altLang="zh-CN" dirty="0" smtClean="0"/>
              <a:t>check-in</a:t>
            </a:r>
            <a:r>
              <a:rPr kumimoji="1" lang="zh-CN" altLang="en-US" dirty="0" smtClean="0"/>
              <a:t>信息</a:t>
            </a:r>
          </a:p>
          <a:p>
            <a:r>
              <a:rPr kumimoji="1" lang="zh-CN" altLang="en-US" dirty="0" smtClean="0"/>
              <a:t>模型改进：半监督学习算法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98" y="1677198"/>
            <a:ext cx="3881873" cy="45788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0" y="1677198"/>
            <a:ext cx="3965491" cy="1942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09" y="3966632"/>
            <a:ext cx="4005497" cy="18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6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模型规约</a:t>
            </a:r>
          </a:p>
          <a:p>
            <a:r>
              <a:rPr kumimoji="1" lang="zh-CN" altLang="en-US" dirty="0" smtClean="0"/>
              <a:t>工作安排</a:t>
            </a:r>
            <a:endParaRPr kumimoji="1" lang="en-US" altLang="zh-CN" dirty="0" smtClean="0"/>
          </a:p>
          <a:p>
            <a:r>
              <a:rPr kumimoji="1" lang="zh-CN" altLang="en-US" dirty="0" smtClean="0"/>
              <a:t>论文阅读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79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1743" y="4117572"/>
            <a:ext cx="3586941" cy="1102822"/>
          </a:xfrm>
        </p:spPr>
        <p:txBody>
          <a:bodyPr/>
          <a:lstStyle/>
          <a:p>
            <a:r>
              <a:rPr kumimoji="1" lang="zh-CN" altLang="en-US" smtClean="0"/>
              <a:t>谢谢～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57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问题规约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数据特点：</a:t>
            </a:r>
          </a:p>
          <a:p>
            <a:pPr lvl="1"/>
            <a:r>
              <a:rPr kumimoji="1" lang="zh-CN" altLang="en-US" dirty="0"/>
              <a:t>采集数据量大</a:t>
            </a:r>
          </a:p>
          <a:p>
            <a:pPr lvl="1"/>
            <a:r>
              <a:rPr kumimoji="1" lang="zh-CN" altLang="en-US" dirty="0"/>
              <a:t>数据分布不均</a:t>
            </a:r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目标：迎合实时需求，同时处理数据量大的问题</a:t>
            </a:r>
          </a:p>
        </p:txBody>
      </p:sp>
    </p:spTree>
    <p:extLst>
      <p:ext uri="{BB962C8B-B14F-4D97-AF65-F5344CB8AC3E}">
        <p14:creationId xmlns:p14="http://schemas.microsoft.com/office/powerpoint/2010/main" val="6814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最直观的想法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1328727"/>
            <a:ext cx="10131425" cy="3649133"/>
          </a:xfrm>
        </p:spPr>
        <p:txBody>
          <a:bodyPr/>
          <a:lstStyle/>
          <a:p>
            <a:r>
              <a:rPr kumimoji="1" lang="zh-CN" altLang="en-US" dirty="0" smtClean="0"/>
              <a:t>由于在短时间内，数据分布不均匀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因此扩大时间窗口，增大数据量，使数据分布均匀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70" y="2281479"/>
            <a:ext cx="4227872" cy="2536723"/>
          </a:xfrm>
          <a:prstGeom prst="rect">
            <a:avLst/>
          </a:prstGeom>
        </p:spPr>
      </p:pic>
      <p:sp>
        <p:nvSpPr>
          <p:cNvPr id="5" name="燕尾形箭头 4"/>
          <p:cNvSpPr/>
          <p:nvPr/>
        </p:nvSpPr>
        <p:spPr>
          <a:xfrm>
            <a:off x="1664575" y="4240719"/>
            <a:ext cx="914400" cy="73742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30922" y="4240719"/>
            <a:ext cx="320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400" dirty="0" smtClean="0"/>
              <a:t>时间复杂度高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400" dirty="0" smtClean="0"/>
              <a:t>噪声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387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最直观的解法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2" y="2142067"/>
            <a:ext cx="5731624" cy="3649133"/>
          </a:xfrm>
        </p:spPr>
        <p:txBody>
          <a:bodyPr/>
          <a:lstStyle/>
          <a:p>
            <a:r>
              <a:rPr kumimoji="1" lang="zh-CN" altLang="en-US" dirty="0" smtClean="0"/>
              <a:t>我们希望找到和待查询位置“最相关”的前</a:t>
            </a:r>
            <a:r>
              <a:rPr kumimoji="1" lang="en-US" altLang="zh-CN" dirty="0" smtClean="0"/>
              <a:t>top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个样本集进行计算</a:t>
            </a:r>
          </a:p>
          <a:p>
            <a:pPr lvl="1"/>
            <a:r>
              <a:rPr kumimoji="1" lang="zh-CN" altLang="en-US" dirty="0" smtClean="0"/>
              <a:t>最相关，即特征相近，满足：</a:t>
            </a:r>
          </a:p>
          <a:p>
            <a:pPr lvl="2"/>
            <a:r>
              <a:rPr kumimoji="1" lang="zh-CN" altLang="en-US" dirty="0" smtClean="0"/>
              <a:t>空间特征、天气特征的相邻相似性</a:t>
            </a:r>
          </a:p>
          <a:p>
            <a:pPr lvl="2"/>
            <a:r>
              <a:rPr kumimoji="1" lang="zh-CN" altLang="en-US" dirty="0" smtClean="0"/>
              <a:t>时间特征的周期性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38634"/>
              </p:ext>
            </p:extLst>
          </p:nvPr>
        </p:nvGraphicFramePr>
        <p:xfrm>
          <a:off x="6816437" y="1479663"/>
          <a:ext cx="4651434" cy="41862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5239"/>
                <a:gridCol w="775239"/>
                <a:gridCol w="775239"/>
                <a:gridCol w="775239"/>
                <a:gridCol w="775239"/>
                <a:gridCol w="775239"/>
              </a:tblGrid>
              <a:tr h="83724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3724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3724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83724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3724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椭圆 7"/>
          <p:cNvSpPr/>
          <p:nvPr/>
        </p:nvSpPr>
        <p:spPr>
          <a:xfrm>
            <a:off x="9495905" y="3543992"/>
            <a:ext cx="96982" cy="113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17279" y="3543992"/>
            <a:ext cx="96982" cy="113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935883" y="1933555"/>
            <a:ext cx="96982" cy="113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2509" y="5544234"/>
            <a:ext cx="826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＊ 我们希望维护一种数据结构，能重新诠释“相近”的含义</a:t>
            </a:r>
          </a:p>
          <a:p>
            <a:r>
              <a:rPr kumimoji="1" lang="zh-CN" altLang="en-US" dirty="0" smtClean="0"/>
              <a:t>＊ “相近”＝“空间、天气上的相邻相似”＋“时间上的周期相位相邻相似”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032865" y="106372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理想的数据组织形式</a:t>
            </a:r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19903" y="206586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0000"/>
                </a:solidFill>
              </a:rPr>
              <a:t>时间复杂度太高！！！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88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近似解法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2" y="2142067"/>
            <a:ext cx="10131424" cy="3649133"/>
          </a:xfrm>
        </p:spPr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ensemble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的思想，将“相似”的数据进行组织管理，最终得到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个训练子集，进而训练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个子学习器</a:t>
            </a:r>
          </a:p>
          <a:p>
            <a:r>
              <a:rPr kumimoji="1" lang="en-US" altLang="zh-CN" dirty="0" smtClean="0"/>
              <a:t>KD</a:t>
            </a:r>
            <a:r>
              <a:rPr kumimoji="1" lang="zh-CN" altLang="en-US" dirty="0" smtClean="0"/>
              <a:t>树：为每个待查结点维护“最相关”的子学习器</a:t>
            </a:r>
          </a:p>
          <a:p>
            <a:pPr lvl="1"/>
            <a:r>
              <a:rPr kumimoji="1" lang="zh-CN" altLang="en-US" dirty="0" smtClean="0"/>
              <a:t>污染物的传播效应：用</a:t>
            </a:r>
            <a:r>
              <a:rPr kumimoji="1" lang="en-US" altLang="zh-CN" dirty="0" smtClean="0"/>
              <a:t>KD</a:t>
            </a:r>
            <a:r>
              <a:rPr kumimoji="1" lang="zh-CN" altLang="en-US" dirty="0" smtClean="0"/>
              <a:t>树在空间、天气特征上进行划分，保证了一定深度的结点内的样本在空间、天气特征上的相邻相似性</a:t>
            </a:r>
          </a:p>
          <a:p>
            <a:pPr lvl="1"/>
            <a:r>
              <a:rPr kumimoji="1" lang="zh-CN" altLang="en-US" dirty="0" smtClean="0"/>
              <a:t>污染物的积累效应：同一个地域内的污染状况存在周期性，且在一个周期中，相位差越小的两个点越相似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7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污染物的传播效应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以天气、空间特征作为</a:t>
            </a:r>
            <a:r>
              <a:rPr kumimoji="1" lang="en-US" altLang="zh-CN" dirty="0" smtClean="0"/>
              <a:t>KD</a:t>
            </a:r>
            <a:r>
              <a:rPr kumimoji="1" lang="zh-CN" altLang="en-US" dirty="0" smtClean="0"/>
              <a:t>树的划分标准构建树</a:t>
            </a:r>
          </a:p>
        </p:txBody>
      </p:sp>
      <p:sp>
        <p:nvSpPr>
          <p:cNvPr id="5" name="进程 4"/>
          <p:cNvSpPr/>
          <p:nvPr/>
        </p:nvSpPr>
        <p:spPr>
          <a:xfrm>
            <a:off x="8030095" y="1014153"/>
            <a:ext cx="980901" cy="477704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进程 6"/>
          <p:cNvSpPr/>
          <p:nvPr/>
        </p:nvSpPr>
        <p:spPr>
          <a:xfrm>
            <a:off x="9010996" y="1014153"/>
            <a:ext cx="980901" cy="477704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进程 7"/>
          <p:cNvSpPr/>
          <p:nvPr/>
        </p:nvSpPr>
        <p:spPr>
          <a:xfrm>
            <a:off x="10013863" y="1014152"/>
            <a:ext cx="980901" cy="477704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进程 8"/>
          <p:cNvSpPr/>
          <p:nvPr/>
        </p:nvSpPr>
        <p:spPr>
          <a:xfrm>
            <a:off x="7027228" y="1014151"/>
            <a:ext cx="980901" cy="477704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数据块内的数据在空间和天气上具有同质性。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533668" y="56110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在空间、天气</a:t>
            </a:r>
            <a:r>
              <a:rPr kumimoji="1" lang="zh-CN" altLang="en-US" smtClean="0"/>
              <a:t>特征维度划分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409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污染物的积累效应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2" y="2142067"/>
            <a:ext cx="6080758" cy="3649133"/>
          </a:xfrm>
        </p:spPr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KD</a:t>
            </a:r>
            <a:r>
              <a:rPr kumimoji="1" lang="zh-CN" altLang="en-US" dirty="0" smtClean="0"/>
              <a:t>树的划分结果</a:t>
            </a:r>
          </a:p>
          <a:p>
            <a:r>
              <a:rPr kumimoji="1" lang="zh-CN" altLang="en-US" dirty="0" smtClean="0"/>
              <a:t>每一个结点内的数据都具有时间周期性，基于频率分析原理，任何一个复杂的波都可以由多个基础波近似拟合；</a:t>
            </a:r>
          </a:p>
          <a:p>
            <a:r>
              <a:rPr kumimoji="1" lang="zh-CN" altLang="en-US" dirty="0" smtClean="0"/>
              <a:t>假设我们用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个基础波去拟合数据，最终可进一步将每个节点进行数据分块</a:t>
            </a:r>
          </a:p>
          <a:p>
            <a:r>
              <a:rPr kumimoji="1" lang="zh-CN" altLang="en-US" dirty="0" smtClean="0"/>
              <a:t>由此得到的数据就具有我们定义的相似性了！</a:t>
            </a:r>
          </a:p>
        </p:txBody>
      </p:sp>
      <p:sp>
        <p:nvSpPr>
          <p:cNvPr id="4" name="进程 3"/>
          <p:cNvSpPr/>
          <p:nvPr/>
        </p:nvSpPr>
        <p:spPr>
          <a:xfrm>
            <a:off x="8008129" y="1014151"/>
            <a:ext cx="980901" cy="477704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进程 4"/>
          <p:cNvSpPr/>
          <p:nvPr/>
        </p:nvSpPr>
        <p:spPr>
          <a:xfrm>
            <a:off x="9010996" y="1014153"/>
            <a:ext cx="980901" cy="477704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进程 5"/>
          <p:cNvSpPr/>
          <p:nvPr/>
        </p:nvSpPr>
        <p:spPr>
          <a:xfrm>
            <a:off x="10013863" y="1014152"/>
            <a:ext cx="980901" cy="477704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进程 6"/>
          <p:cNvSpPr/>
          <p:nvPr/>
        </p:nvSpPr>
        <p:spPr>
          <a:xfrm>
            <a:off x="7027228" y="1014151"/>
            <a:ext cx="980901" cy="477704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9" name="直线连接符 8"/>
          <p:cNvCxnSpPr/>
          <p:nvPr/>
        </p:nvCxnSpPr>
        <p:spPr>
          <a:xfrm>
            <a:off x="7032567" y="2065867"/>
            <a:ext cx="9975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7032567" y="4146820"/>
            <a:ext cx="9975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8013468" y="2833409"/>
            <a:ext cx="9975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8030095" y="4845089"/>
            <a:ext cx="9975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8994369" y="1902384"/>
            <a:ext cx="9975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994369" y="3897438"/>
            <a:ext cx="9975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9991897" y="2367896"/>
            <a:ext cx="9975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10013863" y="4479330"/>
            <a:ext cx="99752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2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周期拟合算法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5888" y="2103660"/>
            <a:ext cx="6180512" cy="3859722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假设我们使用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个正弦波拟合数据</a:t>
            </a:r>
          </a:p>
          <a:p>
            <a:r>
              <a:rPr kumimoji="1" lang="zh-CN" altLang="en-US" dirty="0" smtClean="0"/>
              <a:t>对于</a:t>
            </a:r>
            <a:r>
              <a:rPr kumimoji="1" lang="en-US" altLang="zh-CN" dirty="0" smtClean="0"/>
              <a:t>KD</a:t>
            </a:r>
            <a:r>
              <a:rPr kumimoji="1" lang="zh-CN" altLang="en-US" dirty="0" smtClean="0"/>
              <a:t>树选定层的每个节点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中数据，对于第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个频率为</a:t>
            </a:r>
            <a:r>
              <a:rPr kumimoji="1" lang="en-US" altLang="zh-CN" dirty="0" err="1" smtClean="0"/>
              <a:t>f_a</a:t>
            </a:r>
            <a:r>
              <a:rPr kumimoji="1" lang="zh-CN" altLang="en-US" dirty="0" smtClean="0"/>
              <a:t>的波（如右图所示，</a:t>
            </a:r>
            <a:r>
              <a:rPr kumimoji="1" lang="zh-CN" altLang="en-US" dirty="0"/>
              <a:t>结点数据所对应的周期数是</a:t>
            </a:r>
            <a:r>
              <a:rPr kumimoji="1" lang="en-US" altLang="zh-CN" dirty="0"/>
              <a:t>2.5</a:t>
            </a:r>
            <a:r>
              <a:rPr kumimoji="1" lang="zh-CN" altLang="en-US" dirty="0" smtClean="0"/>
              <a:t>个）</a:t>
            </a:r>
          </a:p>
          <a:p>
            <a:r>
              <a:rPr kumimoji="1" lang="zh-CN" altLang="en-US" dirty="0" smtClean="0"/>
              <a:t>将一个周期划分为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段（如图为两段），将周期中相位在同一段的数据分成一块，因此一个结点被划分为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块</a:t>
            </a:r>
          </a:p>
          <a:p>
            <a:r>
              <a:rPr kumimoji="1" lang="zh-CN" altLang="en-US" dirty="0" smtClean="0"/>
              <a:t>最终每个节点对应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＊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个子学习器</a:t>
            </a:r>
          </a:p>
          <a:p>
            <a:r>
              <a:rPr kumimoji="1" lang="zh-CN" altLang="en-US" dirty="0" smtClean="0"/>
              <a:t>这些子学习器是可以被预训练存下来的，因此相比于之前的</a:t>
            </a:r>
            <a:r>
              <a:rPr kumimoji="1" lang="en-US" altLang="zh-CN" dirty="0" smtClean="0"/>
              <a:t>SDM</a:t>
            </a:r>
            <a:r>
              <a:rPr kumimoji="1" lang="zh-CN" altLang="en-US" dirty="0" smtClean="0"/>
              <a:t>模型节省了预测时间复杂度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周期独立，可以单独分析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06" y="560264"/>
            <a:ext cx="5435600" cy="3365500"/>
          </a:xfrm>
          <a:prstGeom prst="rect">
            <a:avLst/>
          </a:prstGeom>
        </p:spPr>
      </p:pic>
      <p:sp>
        <p:nvSpPr>
          <p:cNvPr id="7" name="减 6"/>
          <p:cNvSpPr/>
          <p:nvPr/>
        </p:nvSpPr>
        <p:spPr>
          <a:xfrm>
            <a:off x="6536575" y="2146565"/>
            <a:ext cx="1356822" cy="43226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减 7"/>
          <p:cNvSpPr/>
          <p:nvPr/>
        </p:nvSpPr>
        <p:spPr>
          <a:xfrm>
            <a:off x="7598836" y="2146565"/>
            <a:ext cx="1356822" cy="432262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33023" y="242419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段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980531" y="1864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段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03" y="4412051"/>
            <a:ext cx="42291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6389</TotalTime>
  <Words>1000</Words>
  <Application>Microsoft Macintosh PowerPoint</Application>
  <PresentationFormat>宽屏</PresentationFormat>
  <Paragraphs>106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Calibri</vt:lpstr>
      <vt:lpstr>Calibri Light</vt:lpstr>
      <vt:lpstr>Cambria Math</vt:lpstr>
      <vt:lpstr>Wingdings</vt:lpstr>
      <vt:lpstr>宋体</vt:lpstr>
      <vt:lpstr>Arial</vt:lpstr>
      <vt:lpstr>天体</vt:lpstr>
      <vt:lpstr>组会报告</vt:lpstr>
      <vt:lpstr>outline</vt:lpstr>
      <vt:lpstr>问题规约</vt:lpstr>
      <vt:lpstr>最直观的想法</vt:lpstr>
      <vt:lpstr>最直观的解法</vt:lpstr>
      <vt:lpstr>近似解法</vt:lpstr>
      <vt:lpstr>污染物的传播效应</vt:lpstr>
      <vt:lpstr>污染物的积累效应</vt:lpstr>
      <vt:lpstr>周期拟合算法</vt:lpstr>
      <vt:lpstr>小结</vt:lpstr>
      <vt:lpstr>自适应性</vt:lpstr>
      <vt:lpstr>预测算法</vt:lpstr>
      <vt:lpstr>复杂度分析</vt:lpstr>
      <vt:lpstr>工作安排</vt:lpstr>
      <vt:lpstr>工作分块</vt:lpstr>
      <vt:lpstr>论文阅读</vt:lpstr>
      <vt:lpstr>Inferring AQ</vt:lpstr>
      <vt:lpstr>Cloud</vt:lpstr>
      <vt:lpstr>Saptially Fine-grained Urban Air Quality Estimation Using Ensemble Semi-supervised Learning and Pruning</vt:lpstr>
      <vt:lpstr>谢谢～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组会报告</dc:title>
  <dc:creator>Microsoft Office 用户</dc:creator>
  <cp:lastModifiedBy>Microsoft Office 用户</cp:lastModifiedBy>
  <cp:revision>41</cp:revision>
  <dcterms:created xsi:type="dcterms:W3CDTF">2017-01-05T15:13:01Z</dcterms:created>
  <dcterms:modified xsi:type="dcterms:W3CDTF">2017-01-17T06:52:17Z</dcterms:modified>
</cp:coreProperties>
</file>